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8" r:id="rId2"/>
    <p:sldId id="274" r:id="rId3"/>
    <p:sldId id="275" r:id="rId4"/>
    <p:sldId id="264" r:id="rId5"/>
    <p:sldId id="265" r:id="rId6"/>
    <p:sldId id="266" r:id="rId7"/>
    <p:sldId id="267" r:id="rId8"/>
    <p:sldId id="268" r:id="rId9"/>
    <p:sldId id="269" r:id="rId10"/>
    <p:sldId id="270" r:id="rId11"/>
    <p:sldId id="271" r:id="rId12"/>
    <p:sldId id="272" r:id="rId13"/>
    <p:sldId id="273" r:id="rId14"/>
    <p:sldId id="261" r:id="rId15"/>
    <p:sldId id="26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69" autoAdjust="0"/>
    <p:restoredTop sz="94660"/>
  </p:normalViewPr>
  <p:slideViewPr>
    <p:cSldViewPr snapToGrid="0">
      <p:cViewPr varScale="1">
        <p:scale>
          <a:sx n="86" d="100"/>
          <a:sy n="86" d="100"/>
        </p:scale>
        <p:origin x="514" y="67"/>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8/19/2021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g>
</file>

<file path=ppt/media/image4.png>
</file>

<file path=ppt/media/image5.webp>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8/19/2021</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8/19/2021</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8/19/2021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8/19/2021</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8/19/2021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8/19/2021</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8/19/2021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8/19/2021</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8/19/2021</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8/19/2021</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8/19/2021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8/19/2021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8/19/2021</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khanacademy.org/math/calculus-1" TargetMode="External"/><Relationship Id="rId2" Type="http://schemas.openxmlformats.org/officeDocument/2006/relationships/hyperlink" Target="https://www.edx.org/course/pre-university-calculus" TargetMode="External"/><Relationship Id="rId1" Type="http://schemas.openxmlformats.org/officeDocument/2006/relationships/slideLayout" Target="../slideLayouts/slideLayout2.xml"/><Relationship Id="rId4" Type="http://schemas.openxmlformats.org/officeDocument/2006/relationships/hyperlink" Target="https://www.coursera.org/learn/multivariate-calculus-machine-learnin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coursera.org/learn/mathematical-thinking" TargetMode="External"/><Relationship Id="rId2" Type="http://schemas.openxmlformats.org/officeDocument/2006/relationships/hyperlink" Target="https://www.coursera.org/specializations/discrete-mathematics" TargetMode="External"/><Relationship Id="rId1" Type="http://schemas.openxmlformats.org/officeDocument/2006/relationships/slideLayout" Target="../slideLayouts/slideLayout2.xml"/><Relationship Id="rId4" Type="http://schemas.openxmlformats.org/officeDocument/2006/relationships/hyperlink" Target="https://www.udemy.com/master-discrete-mathematics/"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webp"/><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edx.org/course/introduction-algebra-schoolyourself-algebrax-1" TargetMode="External"/><Relationship Id="rId2" Type="http://schemas.openxmlformats.org/officeDocument/2006/relationships/hyperlink" Target="https://www.coursera.org/learn/datasciencemathskills" TargetMode="External"/><Relationship Id="rId1" Type="http://schemas.openxmlformats.org/officeDocument/2006/relationships/slideLayout" Target="../slideLayouts/slideLayout2.xml"/><Relationship Id="rId4" Type="http://schemas.openxmlformats.org/officeDocument/2006/relationships/hyperlink" Target="https://www.khanacademy.org/math/algebra"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coursera.org/specializations/business-statistics-analysis" TargetMode="External"/><Relationship Id="rId2" Type="http://schemas.openxmlformats.org/officeDocument/2006/relationships/hyperlink" Target="https://www.coursera.org/specializations/statistics" TargetMode="External"/><Relationship Id="rId1" Type="http://schemas.openxmlformats.org/officeDocument/2006/relationships/slideLayout" Target="../slideLayouts/slideLayout2.xml"/><Relationship Id="rId4" Type="http://schemas.openxmlformats.org/officeDocument/2006/relationships/hyperlink" Target="https://courses.edx.org/courses/course-v1:UCSanDiegoX+DSE210x+3T2017/cours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coursera.org/learn/linear-algebra-machine-learning" TargetMode="External"/><Relationship Id="rId2" Type="http://schemas.openxmlformats.org/officeDocument/2006/relationships/hyperlink" Target="https://courses.edx.org/courses/course-v1:UTAustinX+UT.5.05x+2T2017/cours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Essential Math for Data Science</a:t>
            </a:r>
          </a:p>
        </p:txBody>
      </p:sp>
      <p:sp>
        <p:nvSpPr>
          <p:cNvPr id="3" name="Subtitle 2"/>
          <p:cNvSpPr>
            <a:spLocks noGrp="1"/>
          </p:cNvSpPr>
          <p:nvPr>
            <p:ph type="subTitle" idx="1"/>
          </p:nvPr>
        </p:nvSpPr>
        <p:spPr/>
        <p:txBody>
          <a:bodyPr/>
          <a:lstStyle/>
          <a:p>
            <a:r>
              <a:rPr lang="en-US" b="1" i="1" u="sng" dirty="0">
                <a:effectLst>
                  <a:outerShdw blurRad="38100" dist="38100" dir="2700000" algn="tl">
                    <a:srgbClr val="000000">
                      <a:alpha val="43137"/>
                    </a:srgbClr>
                  </a:outerShdw>
                </a:effectLst>
              </a:rPr>
              <a:t>By, Knowledge Shelf</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6BE1E-5C95-4A8D-B5A5-206003C07643}"/>
              </a:ext>
            </a:extLst>
          </p:cNvPr>
          <p:cNvSpPr>
            <a:spLocks noGrp="1"/>
          </p:cNvSpPr>
          <p:nvPr>
            <p:ph type="title"/>
          </p:nvPr>
        </p:nvSpPr>
        <p:spPr/>
        <p:txBody>
          <a:bodyPr/>
          <a:lstStyle/>
          <a:p>
            <a:r>
              <a:rPr lang="en-US" b="0" i="0" dirty="0">
                <a:effectLst/>
                <a:latin typeface="sohne"/>
              </a:rPr>
              <a:t>Calculus</a:t>
            </a:r>
            <a:endParaRPr lang="en-US" dirty="0"/>
          </a:p>
        </p:txBody>
      </p:sp>
      <p:sp>
        <p:nvSpPr>
          <p:cNvPr id="3" name="Content Placeholder 2">
            <a:extLst>
              <a:ext uri="{FF2B5EF4-FFF2-40B4-BE49-F238E27FC236}">
                <a16:creationId xmlns:a16="http://schemas.microsoft.com/office/drawing/2014/main" id="{A9B33D3E-49E5-43B3-AB39-A45D674349BD}"/>
              </a:ext>
            </a:extLst>
          </p:cNvPr>
          <p:cNvSpPr>
            <a:spLocks noGrp="1"/>
          </p:cNvSpPr>
          <p:nvPr>
            <p:ph idx="1"/>
          </p:nvPr>
        </p:nvSpPr>
        <p:spPr/>
        <p:txBody>
          <a:bodyPr>
            <a:normAutofit lnSpcReduction="10000"/>
          </a:bodyPr>
          <a:lstStyle/>
          <a:p>
            <a:r>
              <a:rPr lang="en-US" b="0" i="0" dirty="0">
                <a:effectLst/>
                <a:latin typeface="charter"/>
              </a:rPr>
              <a:t>Whether you loved or hated it in college, calculus pops up in numerous places in data science and machine learning.</a:t>
            </a:r>
          </a:p>
          <a:p>
            <a:pPr lvl="1"/>
            <a:r>
              <a:rPr lang="en-US" b="0" i="0" dirty="0">
                <a:effectLst/>
                <a:latin typeface="charter"/>
              </a:rPr>
              <a:t>Functions of a single variable, limit, continuity, differentiability</a:t>
            </a:r>
          </a:p>
          <a:p>
            <a:pPr lvl="1"/>
            <a:r>
              <a:rPr lang="en-US" b="0" i="0" dirty="0">
                <a:effectLst/>
                <a:latin typeface="charter"/>
              </a:rPr>
              <a:t>Mean value theorems, indeterminate forms, </a:t>
            </a:r>
            <a:r>
              <a:rPr lang="en-US" b="0" i="0" dirty="0" err="1">
                <a:effectLst/>
                <a:latin typeface="charter"/>
              </a:rPr>
              <a:t>L’Hospital’s</a:t>
            </a:r>
            <a:r>
              <a:rPr lang="en-US" b="0" i="0" dirty="0">
                <a:effectLst/>
                <a:latin typeface="charter"/>
              </a:rPr>
              <a:t> rule</a:t>
            </a:r>
          </a:p>
          <a:p>
            <a:pPr lvl="1"/>
            <a:r>
              <a:rPr lang="en-US" b="0" i="0" dirty="0">
                <a:effectLst/>
                <a:latin typeface="charter"/>
              </a:rPr>
              <a:t>Maxima and minima</a:t>
            </a:r>
          </a:p>
          <a:p>
            <a:pPr lvl="1"/>
            <a:r>
              <a:rPr lang="en-US" b="0" i="0" dirty="0">
                <a:effectLst/>
                <a:latin typeface="charter"/>
              </a:rPr>
              <a:t>Product and chain rule</a:t>
            </a:r>
          </a:p>
          <a:p>
            <a:pPr lvl="1"/>
            <a:r>
              <a:rPr lang="en-US" b="0" i="0" dirty="0">
                <a:effectLst/>
                <a:latin typeface="charter"/>
              </a:rPr>
              <a:t>Taylor’s series, infinite series summation/integration concepts</a:t>
            </a:r>
          </a:p>
          <a:p>
            <a:pPr lvl="1"/>
            <a:r>
              <a:rPr lang="en-US" b="0" i="0" dirty="0">
                <a:effectLst/>
                <a:latin typeface="charter"/>
              </a:rPr>
              <a:t>Fundamental and mean value-theorems of integral calculus, evaluation of definite and improper integrals</a:t>
            </a:r>
          </a:p>
          <a:p>
            <a:pPr lvl="1"/>
            <a:r>
              <a:rPr lang="en-US" b="0" i="0" dirty="0">
                <a:effectLst/>
                <a:latin typeface="charter"/>
              </a:rPr>
              <a:t>Beta and gamma functions</a:t>
            </a:r>
          </a:p>
          <a:p>
            <a:pPr lvl="1"/>
            <a:r>
              <a:rPr lang="en-US" b="0" i="0" dirty="0">
                <a:effectLst/>
                <a:latin typeface="charter"/>
              </a:rPr>
              <a:t>Functions of multiple variables, limit, continuity, partial derivatives</a:t>
            </a:r>
          </a:p>
          <a:p>
            <a:pPr lvl="1"/>
            <a:r>
              <a:rPr lang="en-US" b="0" i="0" dirty="0">
                <a:effectLst/>
                <a:latin typeface="charter"/>
              </a:rPr>
              <a:t>Basics of ordinary and partial differential equations</a:t>
            </a:r>
          </a:p>
          <a:p>
            <a:endParaRPr lang="en-US" dirty="0"/>
          </a:p>
        </p:txBody>
      </p:sp>
    </p:spTree>
    <p:extLst>
      <p:ext uri="{BB962C8B-B14F-4D97-AF65-F5344CB8AC3E}">
        <p14:creationId xmlns:p14="http://schemas.microsoft.com/office/powerpoint/2010/main" val="3839347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55288-5A3A-49C5-BA8D-3799BBA4DE97}"/>
              </a:ext>
            </a:extLst>
          </p:cNvPr>
          <p:cNvSpPr>
            <a:spLocks noGrp="1"/>
          </p:cNvSpPr>
          <p:nvPr>
            <p:ph type="title"/>
          </p:nvPr>
        </p:nvSpPr>
        <p:spPr/>
        <p:txBody>
          <a:bodyPr/>
          <a:lstStyle/>
          <a:p>
            <a:r>
              <a:rPr lang="en-US" b="0" i="0" dirty="0">
                <a:effectLst/>
                <a:latin typeface="sohne"/>
              </a:rPr>
              <a:t>Where You Can Learn It</a:t>
            </a:r>
            <a:endParaRPr lang="en-US" dirty="0"/>
          </a:p>
        </p:txBody>
      </p:sp>
      <p:sp>
        <p:nvSpPr>
          <p:cNvPr id="3" name="Content Placeholder 2">
            <a:extLst>
              <a:ext uri="{FF2B5EF4-FFF2-40B4-BE49-F238E27FC236}">
                <a16:creationId xmlns:a16="http://schemas.microsoft.com/office/drawing/2014/main" id="{D77E4B76-38B3-43A9-9805-18342708889D}"/>
              </a:ext>
            </a:extLst>
          </p:cNvPr>
          <p:cNvSpPr>
            <a:spLocks noGrp="1"/>
          </p:cNvSpPr>
          <p:nvPr>
            <p:ph idx="1"/>
          </p:nvPr>
        </p:nvSpPr>
        <p:spPr/>
        <p:txBody>
          <a:bodyPr/>
          <a:lstStyle/>
          <a:p>
            <a:pPr algn="l"/>
            <a:r>
              <a:rPr lang="en-US" b="0" i="0" u="sng" dirty="0">
                <a:solidFill>
                  <a:srgbClr val="292929"/>
                </a:solidFill>
                <a:effectLst/>
                <a:latin typeface="charter"/>
                <a:hlinkClick r:id="rId2"/>
              </a:rPr>
              <a:t>edX</a:t>
            </a:r>
            <a:r>
              <a:rPr lang="en-US" b="0" i="0" dirty="0">
                <a:solidFill>
                  <a:srgbClr val="292929"/>
                </a:solidFill>
                <a:effectLst/>
                <a:latin typeface="charter"/>
              </a:rPr>
              <a:t>: Pre-university calculus</a:t>
            </a:r>
          </a:p>
          <a:p>
            <a:pPr algn="l"/>
            <a:r>
              <a:rPr lang="en-US" b="0" i="0" u="sng" dirty="0">
                <a:solidFill>
                  <a:srgbClr val="292929"/>
                </a:solidFill>
                <a:effectLst/>
                <a:latin typeface="charter"/>
                <a:hlinkClick r:id="rId3"/>
              </a:rPr>
              <a:t>Khan Academy</a:t>
            </a:r>
            <a:r>
              <a:rPr lang="en-US" b="0" i="0" dirty="0">
                <a:solidFill>
                  <a:srgbClr val="292929"/>
                </a:solidFill>
                <a:effectLst/>
                <a:latin typeface="charter"/>
              </a:rPr>
              <a:t>: Calculus I</a:t>
            </a:r>
          </a:p>
          <a:p>
            <a:pPr algn="l"/>
            <a:r>
              <a:rPr lang="en-US" b="0" i="0" u="sng" dirty="0">
                <a:solidFill>
                  <a:srgbClr val="292929"/>
                </a:solidFill>
                <a:effectLst/>
                <a:latin typeface="charter"/>
                <a:hlinkClick r:id="rId4"/>
              </a:rPr>
              <a:t>Coursera</a:t>
            </a:r>
            <a:r>
              <a:rPr lang="en-US" b="0" i="0" dirty="0">
                <a:solidFill>
                  <a:srgbClr val="292929"/>
                </a:solidFill>
                <a:effectLst/>
                <a:latin typeface="charter"/>
              </a:rPr>
              <a:t>: Mathematics for machine learning: multivariable calculus</a:t>
            </a:r>
          </a:p>
          <a:p>
            <a:endParaRPr lang="en-US" dirty="0"/>
          </a:p>
        </p:txBody>
      </p:sp>
    </p:spTree>
    <p:extLst>
      <p:ext uri="{BB962C8B-B14F-4D97-AF65-F5344CB8AC3E}">
        <p14:creationId xmlns:p14="http://schemas.microsoft.com/office/powerpoint/2010/main" val="4216364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05B41-30EA-4272-AD28-4B681E196FB6}"/>
              </a:ext>
            </a:extLst>
          </p:cNvPr>
          <p:cNvSpPr>
            <a:spLocks noGrp="1"/>
          </p:cNvSpPr>
          <p:nvPr>
            <p:ph type="title"/>
          </p:nvPr>
        </p:nvSpPr>
        <p:spPr/>
        <p:txBody>
          <a:bodyPr/>
          <a:lstStyle/>
          <a:p>
            <a:r>
              <a:rPr lang="en-US" b="0" i="0" dirty="0">
                <a:effectLst/>
                <a:latin typeface="sohne"/>
              </a:rPr>
              <a:t>Discrete Math</a:t>
            </a:r>
            <a:endParaRPr lang="en-US" dirty="0"/>
          </a:p>
        </p:txBody>
      </p:sp>
      <p:sp>
        <p:nvSpPr>
          <p:cNvPr id="3" name="Content Placeholder 2">
            <a:extLst>
              <a:ext uri="{FF2B5EF4-FFF2-40B4-BE49-F238E27FC236}">
                <a16:creationId xmlns:a16="http://schemas.microsoft.com/office/drawing/2014/main" id="{0A77C92B-F65E-454C-9789-8BCC4C215248}"/>
              </a:ext>
            </a:extLst>
          </p:cNvPr>
          <p:cNvSpPr>
            <a:spLocks noGrp="1"/>
          </p:cNvSpPr>
          <p:nvPr>
            <p:ph idx="1"/>
          </p:nvPr>
        </p:nvSpPr>
        <p:spPr/>
        <p:txBody>
          <a:bodyPr>
            <a:normAutofit lnSpcReduction="10000"/>
          </a:bodyPr>
          <a:lstStyle/>
          <a:p>
            <a:r>
              <a:rPr lang="en-US" b="0" i="0" dirty="0">
                <a:solidFill>
                  <a:srgbClr val="292929"/>
                </a:solidFill>
                <a:effectLst/>
                <a:latin typeface="charter"/>
              </a:rPr>
              <a:t>This area is not discussed as often in data science, but all modern data science is done with the help of computational systems, and discrete math is at the heart of such systems.</a:t>
            </a:r>
          </a:p>
          <a:p>
            <a:pPr lvl="1"/>
            <a:r>
              <a:rPr lang="en-US" b="0" i="0" dirty="0">
                <a:effectLst/>
                <a:latin typeface="charter"/>
              </a:rPr>
              <a:t>Sets, subsets, power sets</a:t>
            </a:r>
          </a:p>
          <a:p>
            <a:pPr lvl="1"/>
            <a:r>
              <a:rPr lang="en-US" b="0" i="0" dirty="0">
                <a:effectLst/>
                <a:latin typeface="charter"/>
              </a:rPr>
              <a:t>Counting functions, combinatorics, countability</a:t>
            </a:r>
          </a:p>
          <a:p>
            <a:pPr lvl="1"/>
            <a:r>
              <a:rPr lang="en-US" b="0" i="0" dirty="0">
                <a:effectLst/>
                <a:latin typeface="charter"/>
              </a:rPr>
              <a:t>Basic proof techniques: induction, proof by contradiction</a:t>
            </a:r>
          </a:p>
          <a:p>
            <a:pPr lvl="1"/>
            <a:r>
              <a:rPr lang="en-US" b="0" i="0" dirty="0">
                <a:effectLst/>
                <a:latin typeface="charter"/>
              </a:rPr>
              <a:t>Basics of inductive, deductive, and propositional logic</a:t>
            </a:r>
          </a:p>
          <a:p>
            <a:pPr lvl="1"/>
            <a:r>
              <a:rPr lang="en-US" b="0" i="0" dirty="0">
                <a:effectLst/>
                <a:latin typeface="charter"/>
              </a:rPr>
              <a:t>Basic data structures: stacks, queues, graphs, arrays, hash tables, trees</a:t>
            </a:r>
          </a:p>
          <a:p>
            <a:pPr lvl="1"/>
            <a:r>
              <a:rPr lang="en-US" b="0" i="0" dirty="0">
                <a:effectLst/>
                <a:latin typeface="charter"/>
              </a:rPr>
              <a:t>Graph properties: connected components, degree, maximum flow/minimum cut concepts, graph coloring</a:t>
            </a:r>
          </a:p>
          <a:p>
            <a:pPr lvl="1"/>
            <a:r>
              <a:rPr lang="en-US" b="0" i="0" dirty="0">
                <a:effectLst/>
                <a:latin typeface="charter"/>
              </a:rPr>
              <a:t>Recurrence relations and equations</a:t>
            </a:r>
          </a:p>
          <a:p>
            <a:pPr lvl="1"/>
            <a:r>
              <a:rPr lang="en-US" b="0" i="0" dirty="0">
                <a:effectLst/>
                <a:latin typeface="charter"/>
              </a:rPr>
              <a:t>Growth of functions and </a:t>
            </a:r>
            <a:r>
              <a:rPr lang="en-US" b="0" i="1" dirty="0">
                <a:effectLst/>
                <a:latin typeface="charter"/>
              </a:rPr>
              <a:t>O(n)</a:t>
            </a:r>
            <a:r>
              <a:rPr lang="en-US" b="0" i="0" dirty="0">
                <a:effectLst/>
                <a:latin typeface="charter"/>
              </a:rPr>
              <a:t> notation concept</a:t>
            </a:r>
          </a:p>
          <a:p>
            <a:endParaRPr lang="en-US" dirty="0"/>
          </a:p>
        </p:txBody>
      </p:sp>
    </p:spTree>
    <p:extLst>
      <p:ext uri="{BB962C8B-B14F-4D97-AF65-F5344CB8AC3E}">
        <p14:creationId xmlns:p14="http://schemas.microsoft.com/office/powerpoint/2010/main" val="3495869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44089-3AD5-40E3-B670-D23BDE00A61C}"/>
              </a:ext>
            </a:extLst>
          </p:cNvPr>
          <p:cNvSpPr>
            <a:spLocks noGrp="1"/>
          </p:cNvSpPr>
          <p:nvPr>
            <p:ph type="title"/>
          </p:nvPr>
        </p:nvSpPr>
        <p:spPr/>
        <p:txBody>
          <a:bodyPr/>
          <a:lstStyle/>
          <a:p>
            <a:r>
              <a:rPr lang="en-US" b="0" i="0" dirty="0">
                <a:effectLst/>
                <a:latin typeface="sohne"/>
              </a:rPr>
              <a:t>Where You Can Learn It</a:t>
            </a:r>
            <a:endParaRPr lang="en-US" dirty="0"/>
          </a:p>
        </p:txBody>
      </p:sp>
      <p:sp>
        <p:nvSpPr>
          <p:cNvPr id="3" name="Content Placeholder 2">
            <a:extLst>
              <a:ext uri="{FF2B5EF4-FFF2-40B4-BE49-F238E27FC236}">
                <a16:creationId xmlns:a16="http://schemas.microsoft.com/office/drawing/2014/main" id="{01B4B161-47A5-41C7-84A6-AF8518126B54}"/>
              </a:ext>
            </a:extLst>
          </p:cNvPr>
          <p:cNvSpPr>
            <a:spLocks noGrp="1"/>
          </p:cNvSpPr>
          <p:nvPr>
            <p:ph idx="1"/>
          </p:nvPr>
        </p:nvSpPr>
        <p:spPr/>
        <p:txBody>
          <a:bodyPr/>
          <a:lstStyle/>
          <a:p>
            <a:pPr algn="l"/>
            <a:r>
              <a:rPr lang="en-US" b="0" i="0" u="sng" dirty="0">
                <a:solidFill>
                  <a:srgbClr val="292929"/>
                </a:solidFill>
                <a:effectLst/>
                <a:latin typeface="charter"/>
                <a:hlinkClick r:id="rId2"/>
              </a:rPr>
              <a:t>Coursera</a:t>
            </a:r>
            <a:r>
              <a:rPr lang="en-US" b="0" i="0" dirty="0">
                <a:solidFill>
                  <a:srgbClr val="292929"/>
                </a:solidFill>
                <a:effectLst/>
                <a:latin typeface="charter"/>
              </a:rPr>
              <a:t>: Introduction to discrete mathematics for computer science specialization</a:t>
            </a:r>
          </a:p>
          <a:p>
            <a:pPr algn="l"/>
            <a:r>
              <a:rPr lang="en-US" b="0" i="0" u="sng" dirty="0">
                <a:solidFill>
                  <a:srgbClr val="292929"/>
                </a:solidFill>
                <a:effectLst/>
                <a:latin typeface="charter"/>
                <a:hlinkClick r:id="rId3"/>
              </a:rPr>
              <a:t>Coursera</a:t>
            </a:r>
            <a:r>
              <a:rPr lang="en-US" b="0" i="0" dirty="0">
                <a:solidFill>
                  <a:srgbClr val="292929"/>
                </a:solidFill>
                <a:effectLst/>
                <a:latin typeface="charter"/>
              </a:rPr>
              <a:t>: Introduction to mathematical thinking</a:t>
            </a:r>
          </a:p>
          <a:p>
            <a:pPr algn="l"/>
            <a:r>
              <a:rPr lang="en-US" b="0" i="0" u="sng" dirty="0">
                <a:solidFill>
                  <a:srgbClr val="292929"/>
                </a:solidFill>
                <a:effectLst/>
                <a:latin typeface="charter"/>
                <a:hlinkClick r:id="rId4"/>
              </a:rPr>
              <a:t>Udemy</a:t>
            </a:r>
            <a:r>
              <a:rPr lang="en-US" b="0" i="0" dirty="0">
                <a:solidFill>
                  <a:srgbClr val="292929"/>
                </a:solidFill>
                <a:effectLst/>
                <a:latin typeface="charter"/>
              </a:rPr>
              <a:t>: Master discrete mathematics: sets, math logic, and more</a:t>
            </a:r>
          </a:p>
          <a:p>
            <a:endParaRPr lang="en-US" dirty="0"/>
          </a:p>
        </p:txBody>
      </p:sp>
    </p:spTree>
    <p:extLst>
      <p:ext uri="{BB962C8B-B14F-4D97-AF65-F5344CB8AC3E}">
        <p14:creationId xmlns:p14="http://schemas.microsoft.com/office/powerpoint/2010/main" val="3477075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Science Weekend  &amp; Weekdays Batch's</a:t>
            </a:r>
          </a:p>
        </p:txBody>
      </p:sp>
      <p:pic>
        <p:nvPicPr>
          <p:cNvPr id="6" name="Content Placeholder 5">
            <a:extLst>
              <a:ext uri="{FF2B5EF4-FFF2-40B4-BE49-F238E27FC236}">
                <a16:creationId xmlns:a16="http://schemas.microsoft.com/office/drawing/2014/main" id="{94F08D12-12E9-46D2-A7FD-10A186AA86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1112" y="2190750"/>
            <a:ext cx="7086600" cy="3986213"/>
          </a:xfrm>
        </p:spPr>
      </p:pic>
    </p:spTree>
    <p:extLst>
      <p:ext uri="{BB962C8B-B14F-4D97-AF65-F5344CB8AC3E}">
        <p14:creationId xmlns:p14="http://schemas.microsoft.com/office/powerpoint/2010/main" val="184825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F72111-DCCD-4270-8FC1-2F29319EF3FC}"/>
              </a:ext>
            </a:extLst>
          </p:cNvPr>
          <p:cNvSpPr>
            <a:spLocks noGrp="1"/>
          </p:cNvSpPr>
          <p:nvPr>
            <p:ph type="ctrTitle"/>
          </p:nvPr>
        </p:nvSpPr>
        <p:spPr/>
        <p:txBody>
          <a:bodyPr>
            <a:normAutofit fontScale="90000"/>
          </a:bodyPr>
          <a:lstStyle/>
          <a:p>
            <a:r>
              <a:rPr lang="en-US" dirty="0"/>
              <a:t>Like</a:t>
            </a:r>
            <a:br>
              <a:rPr lang="en-US" dirty="0"/>
            </a:br>
            <a:r>
              <a:rPr lang="en-US" dirty="0"/>
              <a:t>Share &amp;</a:t>
            </a:r>
            <a:br>
              <a:rPr lang="en-US" dirty="0"/>
            </a:br>
            <a:r>
              <a:rPr lang="en-US" dirty="0"/>
              <a:t>Subscribe</a:t>
            </a:r>
          </a:p>
        </p:txBody>
      </p:sp>
      <p:sp>
        <p:nvSpPr>
          <p:cNvPr id="4" name="Subtitle 3">
            <a:extLst>
              <a:ext uri="{FF2B5EF4-FFF2-40B4-BE49-F238E27FC236}">
                <a16:creationId xmlns:a16="http://schemas.microsoft.com/office/drawing/2014/main" id="{AE950EA8-1C6A-484D-8524-BEADD0FC64AF}"/>
              </a:ext>
            </a:extLst>
          </p:cNvPr>
          <p:cNvSpPr>
            <a:spLocks noGrp="1"/>
          </p:cNvSpPr>
          <p:nvPr>
            <p:ph type="subTitle" idx="1"/>
          </p:nvPr>
        </p:nvSpPr>
        <p:spPr/>
        <p:txBody>
          <a:bodyPr/>
          <a:lstStyle/>
          <a:p>
            <a:r>
              <a:rPr lang="en-US" b="1" i="1" u="sng" dirty="0">
                <a:effectLst>
                  <a:outerShdw blurRad="38100" dist="38100" dir="2700000" algn="tl">
                    <a:srgbClr val="000000">
                      <a:alpha val="43137"/>
                    </a:srgbClr>
                  </a:outerShdw>
                </a:effectLst>
              </a:rPr>
              <a:t>By, Knowledge Shelf</a:t>
            </a:r>
          </a:p>
          <a:p>
            <a:endParaRPr lang="en-US" dirty="0"/>
          </a:p>
        </p:txBody>
      </p:sp>
      <p:pic>
        <p:nvPicPr>
          <p:cNvPr id="6" name="Picture 5">
            <a:extLst>
              <a:ext uri="{FF2B5EF4-FFF2-40B4-BE49-F238E27FC236}">
                <a16:creationId xmlns:a16="http://schemas.microsoft.com/office/drawing/2014/main" id="{3D508AA9-4164-4929-B67E-11CA4CE6470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45706" y="990599"/>
            <a:ext cx="2387601" cy="2387601"/>
          </a:xfrm>
          <a:prstGeom prst="rect">
            <a:avLst/>
          </a:prstGeom>
        </p:spPr>
      </p:pic>
    </p:spTree>
    <p:extLst>
      <p:ext uri="{BB962C8B-B14F-4D97-AF65-F5344CB8AC3E}">
        <p14:creationId xmlns:p14="http://schemas.microsoft.com/office/powerpoint/2010/main" val="3530515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DE15E-4E27-40BF-923B-6E546C5F90C5}"/>
              </a:ext>
            </a:extLst>
          </p:cNvPr>
          <p:cNvSpPr>
            <a:spLocks noGrp="1"/>
          </p:cNvSpPr>
          <p:nvPr>
            <p:ph type="title"/>
          </p:nvPr>
        </p:nvSpPr>
        <p:spPr/>
        <p:txBody>
          <a:bodyPr/>
          <a:lstStyle/>
          <a:p>
            <a:r>
              <a:rPr lang="en-US" dirty="0"/>
              <a:t>Soo What’s the Today’s Agenda</a:t>
            </a:r>
          </a:p>
        </p:txBody>
      </p:sp>
      <p:sp>
        <p:nvSpPr>
          <p:cNvPr id="3" name="Content Placeholder 2">
            <a:extLst>
              <a:ext uri="{FF2B5EF4-FFF2-40B4-BE49-F238E27FC236}">
                <a16:creationId xmlns:a16="http://schemas.microsoft.com/office/drawing/2014/main" id="{FF2A1210-E871-4E18-923E-2FAF35F8783D}"/>
              </a:ext>
            </a:extLst>
          </p:cNvPr>
          <p:cNvSpPr>
            <a:spLocks noGrp="1"/>
          </p:cNvSpPr>
          <p:nvPr>
            <p:ph idx="1"/>
          </p:nvPr>
        </p:nvSpPr>
        <p:spPr/>
        <p:txBody>
          <a:bodyPr/>
          <a:lstStyle/>
          <a:p>
            <a:r>
              <a:rPr lang="en-US" dirty="0"/>
              <a:t>Why we need Math for Data Science ?</a:t>
            </a:r>
          </a:p>
          <a:p>
            <a:r>
              <a:rPr lang="en-US" dirty="0"/>
              <a:t>What we need learn in Math ?</a:t>
            </a:r>
          </a:p>
          <a:p>
            <a:r>
              <a:rPr lang="en-US" dirty="0"/>
              <a:t>How we can Learn it ?</a:t>
            </a:r>
          </a:p>
        </p:txBody>
      </p:sp>
    </p:spTree>
    <p:extLst>
      <p:ext uri="{BB962C8B-B14F-4D97-AF65-F5344CB8AC3E}">
        <p14:creationId xmlns:p14="http://schemas.microsoft.com/office/powerpoint/2010/main" val="3809278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371E8-9918-44AD-818F-CB2AB7C386C9}"/>
              </a:ext>
            </a:extLst>
          </p:cNvPr>
          <p:cNvSpPr>
            <a:spLocks noGrp="1"/>
          </p:cNvSpPr>
          <p:nvPr>
            <p:ph type="title"/>
          </p:nvPr>
        </p:nvSpPr>
        <p:spPr/>
        <p:txBody>
          <a:bodyPr/>
          <a:lstStyle/>
          <a:p>
            <a:r>
              <a:rPr lang="en-US" dirty="0"/>
              <a:t>Why we need Math for Data Science ?</a:t>
            </a:r>
          </a:p>
        </p:txBody>
      </p:sp>
      <p:pic>
        <p:nvPicPr>
          <p:cNvPr id="5" name="Content Placeholder 4">
            <a:extLst>
              <a:ext uri="{FF2B5EF4-FFF2-40B4-BE49-F238E27FC236}">
                <a16:creationId xmlns:a16="http://schemas.microsoft.com/office/drawing/2014/main" id="{CBEC4EC8-5DAE-428D-95B6-27D6FC15D08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50030"/>
          <a:stretch/>
        </p:blipFill>
        <p:spPr>
          <a:xfrm>
            <a:off x="4169545" y="2110850"/>
            <a:ext cx="2655887" cy="3986213"/>
          </a:xfrm>
        </p:spPr>
      </p:pic>
    </p:spTree>
    <p:extLst>
      <p:ext uri="{BB962C8B-B14F-4D97-AF65-F5344CB8AC3E}">
        <p14:creationId xmlns:p14="http://schemas.microsoft.com/office/powerpoint/2010/main" val="41915962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3200" dirty="0"/>
              <a:t>What we need learn in Math ?</a:t>
            </a:r>
            <a:br>
              <a:rPr lang="en-US" sz="4000" b="0" i="0" dirty="0">
                <a:effectLst/>
                <a:latin typeface="sohne"/>
              </a:rPr>
            </a:br>
            <a:r>
              <a:rPr lang="en-US" sz="3200" b="0" i="0" dirty="0">
                <a:effectLst/>
                <a:latin typeface="sohne"/>
              </a:rPr>
              <a:t>Functions, Variables, Equations, and Graphs</a:t>
            </a:r>
          </a:p>
        </p:txBody>
      </p:sp>
      <p:sp>
        <p:nvSpPr>
          <p:cNvPr id="2" name="Content Placeholder 1">
            <a:extLst>
              <a:ext uri="{FF2B5EF4-FFF2-40B4-BE49-F238E27FC236}">
                <a16:creationId xmlns:a16="http://schemas.microsoft.com/office/drawing/2014/main" id="{099601CE-09EA-444B-9147-6542976A7490}"/>
              </a:ext>
            </a:extLst>
          </p:cNvPr>
          <p:cNvSpPr>
            <a:spLocks noGrp="1"/>
          </p:cNvSpPr>
          <p:nvPr>
            <p:ph idx="1"/>
          </p:nvPr>
        </p:nvSpPr>
        <p:spPr/>
        <p:txBody>
          <a:bodyPr/>
          <a:lstStyle/>
          <a:p>
            <a:r>
              <a:rPr lang="en-US" b="0" i="0" dirty="0">
                <a:effectLst/>
                <a:latin typeface="charter"/>
              </a:rPr>
              <a:t>This area of math covers the basics, from the equation of a line to the binomial theorem and everything in between:</a:t>
            </a:r>
          </a:p>
          <a:p>
            <a:pPr lvl="1">
              <a:lnSpc>
                <a:spcPct val="150000"/>
              </a:lnSpc>
            </a:pPr>
            <a:r>
              <a:rPr lang="en-US" b="0" i="0" dirty="0">
                <a:effectLst/>
                <a:latin typeface="charter"/>
              </a:rPr>
              <a:t>Logarithm, exponential, polynomial functions, rational numbers</a:t>
            </a:r>
          </a:p>
          <a:p>
            <a:pPr lvl="1">
              <a:lnSpc>
                <a:spcPct val="150000"/>
              </a:lnSpc>
            </a:pPr>
            <a:r>
              <a:rPr lang="en-US" b="0" i="0" dirty="0">
                <a:effectLst/>
                <a:latin typeface="charter"/>
              </a:rPr>
              <a:t>Basic geometry and theorems, trigonometric identities</a:t>
            </a:r>
          </a:p>
          <a:p>
            <a:pPr lvl="1">
              <a:lnSpc>
                <a:spcPct val="150000"/>
              </a:lnSpc>
            </a:pPr>
            <a:r>
              <a:rPr lang="en-US" b="0" i="0" dirty="0">
                <a:effectLst/>
                <a:latin typeface="charter"/>
              </a:rPr>
              <a:t>Real and complex numbers, basic properties</a:t>
            </a:r>
          </a:p>
          <a:p>
            <a:pPr lvl="1">
              <a:lnSpc>
                <a:spcPct val="150000"/>
              </a:lnSpc>
            </a:pPr>
            <a:r>
              <a:rPr lang="en-US" b="0" i="0" dirty="0">
                <a:effectLst/>
                <a:latin typeface="charter"/>
              </a:rPr>
              <a:t>Series, sums, inequalities</a:t>
            </a:r>
          </a:p>
          <a:p>
            <a:pPr lvl="1">
              <a:lnSpc>
                <a:spcPct val="150000"/>
              </a:lnSpc>
            </a:pPr>
            <a:r>
              <a:rPr lang="en-US" b="0" i="0" dirty="0">
                <a:effectLst/>
                <a:latin typeface="charter"/>
              </a:rPr>
              <a:t>Graphing and plotting, Cartesian and polar coordinates, conic sections</a:t>
            </a:r>
          </a:p>
          <a:p>
            <a:pPr lvl="1"/>
            <a:endParaRPr lang="en-US" dirty="0"/>
          </a:p>
        </p:txBody>
      </p:sp>
    </p:spTree>
    <p:extLst>
      <p:ext uri="{BB962C8B-B14F-4D97-AF65-F5344CB8AC3E}">
        <p14:creationId xmlns:p14="http://schemas.microsoft.com/office/powerpoint/2010/main" val="1402612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C01F5-7431-4388-B1B8-5FD9DF9BEC53}"/>
              </a:ext>
            </a:extLst>
          </p:cNvPr>
          <p:cNvSpPr>
            <a:spLocks noGrp="1"/>
          </p:cNvSpPr>
          <p:nvPr>
            <p:ph type="title"/>
          </p:nvPr>
        </p:nvSpPr>
        <p:spPr/>
        <p:txBody>
          <a:bodyPr/>
          <a:lstStyle/>
          <a:p>
            <a:r>
              <a:rPr lang="en-US" b="0" i="0" dirty="0">
                <a:effectLst/>
                <a:latin typeface="sohne"/>
              </a:rPr>
              <a:t>Where You Can Learn It</a:t>
            </a:r>
            <a:endParaRPr lang="en-US" dirty="0"/>
          </a:p>
        </p:txBody>
      </p:sp>
      <p:sp>
        <p:nvSpPr>
          <p:cNvPr id="3" name="Content Placeholder 2">
            <a:extLst>
              <a:ext uri="{FF2B5EF4-FFF2-40B4-BE49-F238E27FC236}">
                <a16:creationId xmlns:a16="http://schemas.microsoft.com/office/drawing/2014/main" id="{313F6415-F9FC-4D90-843D-66854D32E048}"/>
              </a:ext>
            </a:extLst>
          </p:cNvPr>
          <p:cNvSpPr>
            <a:spLocks noGrp="1"/>
          </p:cNvSpPr>
          <p:nvPr>
            <p:ph idx="1"/>
          </p:nvPr>
        </p:nvSpPr>
        <p:spPr/>
        <p:txBody>
          <a:bodyPr/>
          <a:lstStyle/>
          <a:p>
            <a:pPr algn="l"/>
            <a:r>
              <a:rPr lang="en-US" b="0" i="0" u="sng" dirty="0">
                <a:solidFill>
                  <a:srgbClr val="292929"/>
                </a:solidFill>
                <a:effectLst/>
                <a:latin typeface="charter"/>
                <a:hlinkClick r:id="rId2"/>
              </a:rPr>
              <a:t>Coursera</a:t>
            </a:r>
            <a:r>
              <a:rPr lang="en-US" b="0" i="0" dirty="0">
                <a:solidFill>
                  <a:srgbClr val="292929"/>
                </a:solidFill>
                <a:effectLst/>
                <a:latin typeface="charter"/>
              </a:rPr>
              <a:t>: Data science math skills</a:t>
            </a:r>
          </a:p>
          <a:p>
            <a:pPr algn="l"/>
            <a:r>
              <a:rPr lang="en-US" b="0" i="0" u="sng" dirty="0">
                <a:solidFill>
                  <a:srgbClr val="292929"/>
                </a:solidFill>
                <a:effectLst/>
                <a:latin typeface="charter"/>
                <a:hlinkClick r:id="rId3"/>
              </a:rPr>
              <a:t>edX</a:t>
            </a:r>
            <a:r>
              <a:rPr lang="en-US" b="0" i="0" dirty="0">
                <a:solidFill>
                  <a:srgbClr val="292929"/>
                </a:solidFill>
                <a:effectLst/>
                <a:latin typeface="charter"/>
              </a:rPr>
              <a:t>: Introduction to algebra</a:t>
            </a:r>
          </a:p>
          <a:p>
            <a:pPr algn="l"/>
            <a:r>
              <a:rPr lang="en-US" b="0" i="0" u="sng" dirty="0">
                <a:solidFill>
                  <a:srgbClr val="292929"/>
                </a:solidFill>
                <a:effectLst/>
                <a:latin typeface="charter"/>
                <a:hlinkClick r:id="rId4"/>
              </a:rPr>
              <a:t>Khan Academy</a:t>
            </a:r>
            <a:r>
              <a:rPr lang="en-US" b="0" i="0" dirty="0">
                <a:solidFill>
                  <a:srgbClr val="292929"/>
                </a:solidFill>
                <a:effectLst/>
                <a:latin typeface="charter"/>
              </a:rPr>
              <a:t>: Algebra I</a:t>
            </a:r>
          </a:p>
          <a:p>
            <a:endParaRPr lang="en-US" dirty="0"/>
          </a:p>
        </p:txBody>
      </p:sp>
    </p:spTree>
    <p:extLst>
      <p:ext uri="{BB962C8B-B14F-4D97-AF65-F5344CB8AC3E}">
        <p14:creationId xmlns:p14="http://schemas.microsoft.com/office/powerpoint/2010/main" val="3305718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11241-A20A-4138-BCAA-A3444CD40B27}"/>
              </a:ext>
            </a:extLst>
          </p:cNvPr>
          <p:cNvSpPr>
            <a:spLocks noGrp="1"/>
          </p:cNvSpPr>
          <p:nvPr>
            <p:ph type="title"/>
          </p:nvPr>
        </p:nvSpPr>
        <p:spPr/>
        <p:txBody>
          <a:bodyPr/>
          <a:lstStyle/>
          <a:p>
            <a:r>
              <a:rPr lang="en-US" b="0" i="0" dirty="0">
                <a:effectLst/>
                <a:latin typeface="sohne"/>
              </a:rPr>
              <a:t>Statistics</a:t>
            </a:r>
            <a:endParaRPr lang="en-US" dirty="0"/>
          </a:p>
        </p:txBody>
      </p:sp>
      <p:sp>
        <p:nvSpPr>
          <p:cNvPr id="3" name="Content Placeholder 2">
            <a:extLst>
              <a:ext uri="{FF2B5EF4-FFF2-40B4-BE49-F238E27FC236}">
                <a16:creationId xmlns:a16="http://schemas.microsoft.com/office/drawing/2014/main" id="{A7C97C83-D162-412B-9B37-50BA3D5A60DD}"/>
              </a:ext>
            </a:extLst>
          </p:cNvPr>
          <p:cNvSpPr>
            <a:spLocks noGrp="1"/>
          </p:cNvSpPr>
          <p:nvPr>
            <p:ph idx="1"/>
          </p:nvPr>
        </p:nvSpPr>
        <p:spPr/>
        <p:txBody>
          <a:bodyPr>
            <a:normAutofit lnSpcReduction="10000"/>
          </a:bodyPr>
          <a:lstStyle/>
          <a:p>
            <a:r>
              <a:rPr lang="en-US" b="0" i="0" dirty="0">
                <a:effectLst/>
                <a:latin typeface="charter"/>
              </a:rPr>
              <a:t>Many practitioners in the field actually consider classical (non-neural network) machine learning to be nothing but statistical learning.</a:t>
            </a:r>
          </a:p>
          <a:p>
            <a:pPr lvl="1"/>
            <a:r>
              <a:rPr lang="en-US" b="0" i="0" dirty="0">
                <a:effectLst/>
                <a:latin typeface="charter"/>
              </a:rPr>
              <a:t>Data summaries and descriptive statistics, central tendency, variance, covariance, correlation</a:t>
            </a:r>
          </a:p>
          <a:p>
            <a:pPr lvl="1"/>
            <a:r>
              <a:rPr lang="en-US" b="0" i="0" dirty="0">
                <a:effectLst/>
                <a:latin typeface="charter"/>
              </a:rPr>
              <a:t>Basic probability: basic idea, expectation, probability calculus, Bayes’ theorem, conditional probability</a:t>
            </a:r>
          </a:p>
          <a:p>
            <a:pPr lvl="1"/>
            <a:r>
              <a:rPr lang="en-US" b="0" i="0" dirty="0">
                <a:effectLst/>
                <a:latin typeface="charter"/>
              </a:rPr>
              <a:t>Probability distribution functions: uniform, normal, binomial, chi-square, Student's t-distribution, central limit theorem</a:t>
            </a:r>
          </a:p>
          <a:p>
            <a:pPr lvl="1"/>
            <a:r>
              <a:rPr lang="en-US" b="0" i="0" dirty="0">
                <a:effectLst/>
                <a:latin typeface="charter"/>
              </a:rPr>
              <a:t>Sampling, measurement, error, random number generation</a:t>
            </a:r>
          </a:p>
          <a:p>
            <a:pPr lvl="1"/>
            <a:r>
              <a:rPr lang="en-US" b="0" i="0" dirty="0">
                <a:effectLst/>
                <a:latin typeface="charter"/>
              </a:rPr>
              <a:t>Hypothesis testing, A/B testing, confidence intervals, p-values</a:t>
            </a:r>
          </a:p>
          <a:p>
            <a:pPr lvl="1"/>
            <a:r>
              <a:rPr lang="en-US" b="0" i="0" dirty="0">
                <a:effectLst/>
                <a:latin typeface="charter"/>
              </a:rPr>
              <a:t>ANOVA, t-test</a:t>
            </a:r>
          </a:p>
          <a:p>
            <a:pPr lvl="1"/>
            <a:r>
              <a:rPr lang="en-US" b="0" i="0" dirty="0">
                <a:effectLst/>
                <a:latin typeface="charter"/>
              </a:rPr>
              <a:t>Linear regression, regularization</a:t>
            </a:r>
          </a:p>
          <a:p>
            <a:endParaRPr lang="en-US" dirty="0"/>
          </a:p>
        </p:txBody>
      </p:sp>
    </p:spTree>
    <p:extLst>
      <p:ext uri="{BB962C8B-B14F-4D97-AF65-F5344CB8AC3E}">
        <p14:creationId xmlns:p14="http://schemas.microsoft.com/office/powerpoint/2010/main" val="1177716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7984A-8D34-4F41-8660-3F7636EFE558}"/>
              </a:ext>
            </a:extLst>
          </p:cNvPr>
          <p:cNvSpPr>
            <a:spLocks noGrp="1"/>
          </p:cNvSpPr>
          <p:nvPr>
            <p:ph type="title"/>
          </p:nvPr>
        </p:nvSpPr>
        <p:spPr/>
        <p:txBody>
          <a:bodyPr/>
          <a:lstStyle/>
          <a:p>
            <a:r>
              <a:rPr lang="en-US" b="0" i="0" dirty="0">
                <a:effectLst/>
                <a:latin typeface="sohne"/>
              </a:rPr>
              <a:t>Where You Can Learn It</a:t>
            </a:r>
            <a:endParaRPr lang="en-US" dirty="0"/>
          </a:p>
        </p:txBody>
      </p:sp>
      <p:sp>
        <p:nvSpPr>
          <p:cNvPr id="3" name="Content Placeholder 2">
            <a:extLst>
              <a:ext uri="{FF2B5EF4-FFF2-40B4-BE49-F238E27FC236}">
                <a16:creationId xmlns:a16="http://schemas.microsoft.com/office/drawing/2014/main" id="{DE645DB8-0B05-4910-A62D-51D939B82B24}"/>
              </a:ext>
            </a:extLst>
          </p:cNvPr>
          <p:cNvSpPr>
            <a:spLocks noGrp="1"/>
          </p:cNvSpPr>
          <p:nvPr>
            <p:ph idx="1"/>
          </p:nvPr>
        </p:nvSpPr>
        <p:spPr/>
        <p:txBody>
          <a:bodyPr/>
          <a:lstStyle/>
          <a:p>
            <a:pPr algn="l"/>
            <a:r>
              <a:rPr lang="en-US" b="0" i="0" u="sng" dirty="0">
                <a:solidFill>
                  <a:srgbClr val="292929"/>
                </a:solidFill>
                <a:effectLst/>
                <a:latin typeface="charter"/>
                <a:hlinkClick r:id="rId2"/>
              </a:rPr>
              <a:t>Coursera</a:t>
            </a:r>
            <a:r>
              <a:rPr lang="en-US" b="0" i="0" dirty="0">
                <a:solidFill>
                  <a:srgbClr val="292929"/>
                </a:solidFill>
                <a:effectLst/>
                <a:latin typeface="charter"/>
              </a:rPr>
              <a:t>: Statistics with R specialization</a:t>
            </a:r>
          </a:p>
          <a:p>
            <a:pPr algn="l"/>
            <a:r>
              <a:rPr lang="en-US" b="0" i="0" u="sng" dirty="0">
                <a:solidFill>
                  <a:srgbClr val="292929"/>
                </a:solidFill>
                <a:effectLst/>
                <a:latin typeface="charter"/>
                <a:hlinkClick r:id="rId3"/>
              </a:rPr>
              <a:t>Coursera</a:t>
            </a:r>
            <a:r>
              <a:rPr lang="en-US" b="0" i="0" dirty="0">
                <a:solidFill>
                  <a:srgbClr val="292929"/>
                </a:solidFill>
                <a:effectLst/>
                <a:latin typeface="charter"/>
              </a:rPr>
              <a:t>: Business statistics and analysis specialization</a:t>
            </a:r>
          </a:p>
          <a:p>
            <a:pPr algn="l"/>
            <a:r>
              <a:rPr lang="en-US" b="0" i="0" u="sng" dirty="0">
                <a:solidFill>
                  <a:srgbClr val="292929"/>
                </a:solidFill>
                <a:effectLst/>
                <a:latin typeface="charter"/>
                <a:hlinkClick r:id="rId4"/>
              </a:rPr>
              <a:t>edX</a:t>
            </a:r>
            <a:r>
              <a:rPr lang="en-US" b="0" i="0" dirty="0">
                <a:solidFill>
                  <a:srgbClr val="292929"/>
                </a:solidFill>
                <a:effectLst/>
                <a:latin typeface="charter"/>
              </a:rPr>
              <a:t>: Statistics and probability in data science using Python</a:t>
            </a:r>
          </a:p>
          <a:p>
            <a:endParaRPr lang="en-US" dirty="0"/>
          </a:p>
        </p:txBody>
      </p:sp>
    </p:spTree>
    <p:extLst>
      <p:ext uri="{BB962C8B-B14F-4D97-AF65-F5344CB8AC3E}">
        <p14:creationId xmlns:p14="http://schemas.microsoft.com/office/powerpoint/2010/main" val="2001353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64DB1-21F5-434C-A6EC-C0FFA3A0E68B}"/>
              </a:ext>
            </a:extLst>
          </p:cNvPr>
          <p:cNvSpPr>
            <a:spLocks noGrp="1"/>
          </p:cNvSpPr>
          <p:nvPr>
            <p:ph type="title"/>
          </p:nvPr>
        </p:nvSpPr>
        <p:spPr/>
        <p:txBody>
          <a:bodyPr/>
          <a:lstStyle/>
          <a:p>
            <a:r>
              <a:rPr lang="en-US" b="0" i="0" dirty="0">
                <a:effectLst/>
                <a:latin typeface="sohne"/>
              </a:rPr>
              <a:t>Linear Algebra</a:t>
            </a:r>
            <a:endParaRPr lang="en-US" dirty="0"/>
          </a:p>
        </p:txBody>
      </p:sp>
      <p:sp>
        <p:nvSpPr>
          <p:cNvPr id="3" name="Content Placeholder 2">
            <a:extLst>
              <a:ext uri="{FF2B5EF4-FFF2-40B4-BE49-F238E27FC236}">
                <a16:creationId xmlns:a16="http://schemas.microsoft.com/office/drawing/2014/main" id="{08F8388E-0B87-42C2-8B9D-512517CCEFD6}"/>
              </a:ext>
            </a:extLst>
          </p:cNvPr>
          <p:cNvSpPr>
            <a:spLocks noGrp="1"/>
          </p:cNvSpPr>
          <p:nvPr>
            <p:ph idx="1"/>
          </p:nvPr>
        </p:nvSpPr>
        <p:spPr/>
        <p:txBody>
          <a:bodyPr>
            <a:normAutofit fontScale="77500" lnSpcReduction="20000"/>
          </a:bodyPr>
          <a:lstStyle/>
          <a:p>
            <a:r>
              <a:rPr lang="en-US" b="0" i="0" dirty="0">
                <a:effectLst/>
                <a:latin typeface="charter"/>
              </a:rPr>
              <a:t>This is an essential branch of mathematics for understanding how machine-learning algorithms work on a stream of data to create insight.</a:t>
            </a:r>
          </a:p>
          <a:p>
            <a:pPr lvl="1">
              <a:lnSpc>
                <a:spcPct val="160000"/>
              </a:lnSpc>
            </a:pPr>
            <a:r>
              <a:rPr lang="en-US" b="0" i="0" dirty="0">
                <a:effectLst/>
                <a:latin typeface="charter"/>
              </a:rPr>
              <a:t>Basic properties of matrix and vectors: scalar multiplication, linear transformation, transpose, conjugate, rank, determinant</a:t>
            </a:r>
          </a:p>
          <a:p>
            <a:pPr lvl="1">
              <a:lnSpc>
                <a:spcPct val="160000"/>
              </a:lnSpc>
            </a:pPr>
            <a:r>
              <a:rPr lang="en-US" b="0" i="0" dirty="0">
                <a:effectLst/>
                <a:latin typeface="charter"/>
              </a:rPr>
              <a:t>Inner and outer products, matrix multiplication rule and various algorithms, matrix inverse</a:t>
            </a:r>
          </a:p>
          <a:p>
            <a:pPr lvl="1">
              <a:lnSpc>
                <a:spcPct val="160000"/>
              </a:lnSpc>
            </a:pPr>
            <a:r>
              <a:rPr lang="en-US" b="0" i="0" dirty="0">
                <a:effectLst/>
                <a:latin typeface="charter"/>
              </a:rPr>
              <a:t>Special matrices: square matrix, identity matrix, triangular matrix, idea about sparse and dense matrix, unit vectors, symmetric matrix, Hermitian, skew-Hermitian and unitary matrices</a:t>
            </a:r>
          </a:p>
          <a:p>
            <a:pPr lvl="1">
              <a:lnSpc>
                <a:spcPct val="160000"/>
              </a:lnSpc>
            </a:pPr>
            <a:r>
              <a:rPr lang="en-US" b="0" i="0" dirty="0">
                <a:effectLst/>
                <a:latin typeface="charter"/>
              </a:rPr>
              <a:t>Matrix factorization concept/LU decomposition, Gaussian/Gauss-Jordan elimination, solving Ax=b linear system of equation</a:t>
            </a:r>
          </a:p>
          <a:p>
            <a:pPr lvl="1">
              <a:lnSpc>
                <a:spcPct val="160000"/>
              </a:lnSpc>
            </a:pPr>
            <a:r>
              <a:rPr lang="en-US" b="0" i="0" dirty="0">
                <a:effectLst/>
                <a:latin typeface="charter"/>
              </a:rPr>
              <a:t>Vector space, basis, span, orthogonality, orthonormality, linear least square</a:t>
            </a:r>
          </a:p>
          <a:p>
            <a:pPr lvl="1">
              <a:lnSpc>
                <a:spcPct val="160000"/>
              </a:lnSpc>
            </a:pPr>
            <a:r>
              <a:rPr lang="en-US" b="0" i="0" dirty="0">
                <a:effectLst/>
                <a:latin typeface="charter"/>
              </a:rPr>
              <a:t>Eigenvalues, eigenvectors, diagonalization, singular value decomposition</a:t>
            </a:r>
          </a:p>
          <a:p>
            <a:endParaRPr lang="en-US" dirty="0"/>
          </a:p>
        </p:txBody>
      </p:sp>
    </p:spTree>
    <p:extLst>
      <p:ext uri="{BB962C8B-B14F-4D97-AF65-F5344CB8AC3E}">
        <p14:creationId xmlns:p14="http://schemas.microsoft.com/office/powerpoint/2010/main" val="4270407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B3874-90E0-4806-9B99-C7D74796663D}"/>
              </a:ext>
            </a:extLst>
          </p:cNvPr>
          <p:cNvSpPr>
            <a:spLocks noGrp="1"/>
          </p:cNvSpPr>
          <p:nvPr>
            <p:ph type="title"/>
          </p:nvPr>
        </p:nvSpPr>
        <p:spPr/>
        <p:txBody>
          <a:bodyPr/>
          <a:lstStyle/>
          <a:p>
            <a:r>
              <a:rPr lang="en-US" b="0" i="0" dirty="0">
                <a:effectLst/>
                <a:latin typeface="sohne"/>
              </a:rPr>
              <a:t>Where You Can Learn It</a:t>
            </a:r>
            <a:endParaRPr lang="en-US" dirty="0"/>
          </a:p>
        </p:txBody>
      </p:sp>
      <p:sp>
        <p:nvSpPr>
          <p:cNvPr id="3" name="Content Placeholder 2">
            <a:extLst>
              <a:ext uri="{FF2B5EF4-FFF2-40B4-BE49-F238E27FC236}">
                <a16:creationId xmlns:a16="http://schemas.microsoft.com/office/drawing/2014/main" id="{CEC05053-95B7-49C8-97B3-DA998C211C2D}"/>
              </a:ext>
            </a:extLst>
          </p:cNvPr>
          <p:cNvSpPr>
            <a:spLocks noGrp="1"/>
          </p:cNvSpPr>
          <p:nvPr>
            <p:ph idx="1"/>
          </p:nvPr>
        </p:nvSpPr>
        <p:spPr/>
        <p:txBody>
          <a:bodyPr/>
          <a:lstStyle/>
          <a:p>
            <a:pPr algn="l"/>
            <a:r>
              <a:rPr lang="en-US" b="0" i="0" u="sng" dirty="0">
                <a:solidFill>
                  <a:srgbClr val="292929"/>
                </a:solidFill>
                <a:effectLst/>
                <a:latin typeface="charter"/>
                <a:hlinkClick r:id="rId2"/>
              </a:rPr>
              <a:t>edX</a:t>
            </a:r>
            <a:r>
              <a:rPr lang="en-US" b="0" i="0" dirty="0">
                <a:solidFill>
                  <a:srgbClr val="292929"/>
                </a:solidFill>
                <a:effectLst/>
                <a:latin typeface="charter"/>
              </a:rPr>
              <a:t>: Linear algebra: foundations to frontiers</a:t>
            </a:r>
          </a:p>
          <a:p>
            <a:pPr algn="l"/>
            <a:r>
              <a:rPr lang="en-US" b="0" i="0" u="sng" dirty="0">
                <a:solidFill>
                  <a:srgbClr val="292929"/>
                </a:solidFill>
                <a:effectLst/>
                <a:latin typeface="charter"/>
                <a:hlinkClick r:id="rId3"/>
              </a:rPr>
              <a:t>Coursera</a:t>
            </a:r>
            <a:r>
              <a:rPr lang="en-US" b="0" i="0" dirty="0">
                <a:solidFill>
                  <a:srgbClr val="292929"/>
                </a:solidFill>
                <a:effectLst/>
                <a:latin typeface="charter"/>
              </a:rPr>
              <a:t>: Mathematics for machine learning: linear algebra</a:t>
            </a:r>
          </a:p>
          <a:p>
            <a:endParaRPr lang="en-US" dirty="0"/>
          </a:p>
        </p:txBody>
      </p:sp>
    </p:spTree>
    <p:extLst>
      <p:ext uri="{BB962C8B-B14F-4D97-AF65-F5344CB8AC3E}">
        <p14:creationId xmlns:p14="http://schemas.microsoft.com/office/powerpoint/2010/main" val="1123978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{2EBE8EF7-72DE-404A-B75B-73FE70CBE6DA}tf03462902_win32</Template>
  <TotalTime>2661</TotalTime>
  <Words>706</Words>
  <Application>Microsoft Office PowerPoint</Application>
  <PresentationFormat>Widescreen</PresentationFormat>
  <Paragraphs>74</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charter</vt:lpstr>
      <vt:lpstr>sohne</vt:lpstr>
      <vt:lpstr>Wingdings</vt:lpstr>
      <vt:lpstr>Educational subjects 16x9</vt:lpstr>
      <vt:lpstr>Essential Math for Data Science</vt:lpstr>
      <vt:lpstr>Soo What’s the Today’s Agenda</vt:lpstr>
      <vt:lpstr>Why we need Math for Data Science ?</vt:lpstr>
      <vt:lpstr>What we need learn in Math ? Functions, Variables, Equations, and Graphs</vt:lpstr>
      <vt:lpstr>Where You Can Learn It</vt:lpstr>
      <vt:lpstr>Statistics</vt:lpstr>
      <vt:lpstr>Where You Can Learn It</vt:lpstr>
      <vt:lpstr>Linear Algebra</vt:lpstr>
      <vt:lpstr>Where You Can Learn It</vt:lpstr>
      <vt:lpstr>Calculus</vt:lpstr>
      <vt:lpstr>Where You Can Learn It</vt:lpstr>
      <vt:lpstr>Discrete Math</vt:lpstr>
      <vt:lpstr>Where You Can Learn It</vt:lpstr>
      <vt:lpstr>Data Science Weekend  &amp; Weekdays Batch's</vt:lpstr>
      <vt:lpstr>Like Share &amp; Subscribe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Vishwajeet Singh Rana</dc:creator>
  <cp:lastModifiedBy>Vishwajeet Singh Rana</cp:lastModifiedBy>
  <cp:revision>28</cp:revision>
  <dcterms:created xsi:type="dcterms:W3CDTF">2021-07-15T14:07:43Z</dcterms:created>
  <dcterms:modified xsi:type="dcterms:W3CDTF">2021-08-19T15:11:00Z</dcterms:modified>
</cp:coreProperties>
</file>

<file path=docProps/thumbnail.jpeg>
</file>